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67" r:id="rId2"/>
    <p:sldId id="256" r:id="rId3"/>
    <p:sldId id="257" r:id="rId4"/>
    <p:sldId id="258" r:id="rId5"/>
    <p:sldId id="259" r:id="rId6"/>
    <p:sldId id="260" r:id="rId7"/>
    <p:sldId id="269" r:id="rId8"/>
    <p:sldId id="270" r:id="rId9"/>
    <p:sldId id="261" r:id="rId10"/>
    <p:sldId id="262" r:id="rId11"/>
    <p:sldId id="263" r:id="rId12"/>
    <p:sldId id="264" r:id="rId13"/>
    <p:sldId id="265" r:id="rId14"/>
  </p:sldIdLst>
  <p:sldSz cx="10071100" cy="7556500"/>
  <p:notesSz cx="6858000" cy="9144000"/>
  <p:defaultTextStyle>
    <a:lvl1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1pPr>
    <a:lvl2pPr indent="4572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2pPr>
    <a:lvl3pPr indent="9144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3pPr>
    <a:lvl4pPr indent="13716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4pPr>
    <a:lvl5pPr indent="18288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5pPr>
    <a:lvl6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6pPr>
    <a:lvl7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7pPr>
    <a:lvl8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8pPr>
    <a:lvl9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272" y="-120"/>
      </p:cViewPr>
      <p:guideLst>
        <p:guide orient="horz" pos="2380"/>
        <p:guide pos="31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413384510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755332" y="2032558"/>
            <a:ext cx="8560436" cy="2249459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1510665" y="4282016"/>
            <a:ext cx="7049770" cy="327448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ts val="0"/>
              </a:spcBef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333" y="2347413"/>
            <a:ext cx="8560435" cy="1619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8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5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55" y="7003756"/>
            <a:ext cx="2349923" cy="402314"/>
          </a:xfrm>
          <a:prstGeom prst="rect">
            <a:avLst/>
          </a:prstGeom>
        </p:spPr>
        <p:txBody>
          <a:bodyPr lIns="100721" tIns="50361" rIns="100721" bIns="50361"/>
          <a:lstStyle/>
          <a:p>
            <a:fld id="{F160F7FF-FA81-4E70-91FC-16DA01954FAC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0959" y="7003756"/>
            <a:ext cx="3189182" cy="402314"/>
          </a:xfrm>
          <a:prstGeom prst="rect">
            <a:avLst/>
          </a:prstGeom>
        </p:spPr>
        <p:txBody>
          <a:bodyPr lIns="100721" tIns="50361" rIns="100721" bIns="5036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5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3555" y="7003756"/>
            <a:ext cx="2349923" cy="402314"/>
          </a:xfrm>
          <a:prstGeom prst="rect">
            <a:avLst/>
          </a:prstGeom>
        </p:spPr>
        <p:txBody>
          <a:bodyPr lIns="100721" tIns="50361" rIns="100721" bIns="50361"/>
          <a:lstStyle/>
          <a:p>
            <a:fld id="{F160F7FF-FA81-4E70-91FC-16DA01954FAC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40959" y="7003756"/>
            <a:ext cx="3189182" cy="402314"/>
          </a:xfrm>
          <a:prstGeom prst="rect">
            <a:avLst/>
          </a:prstGeom>
        </p:spPr>
        <p:txBody>
          <a:bodyPr lIns="100721" tIns="50361" rIns="100721" bIns="50361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6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27887" y="6886575"/>
            <a:ext cx="2344738" cy="25922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03237" y="93662"/>
            <a:ext cx="9067801" cy="167481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67801" cy="5788025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xmlns:p14="http://schemas.microsoft.com/office/powerpoint/2010/main" spd="med"/>
  <p:txStyles>
    <p:titleStyle>
      <a:lvl1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1pPr>
      <a:lvl2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2pPr>
      <a:lvl3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3pPr>
      <a:lvl4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4pPr>
      <a:lvl5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nc.edu/~nielsen/soci111/m13/hs90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" t="21031" r="3465" b="2583"/>
          <a:stretch/>
        </p:blipFill>
        <p:spPr bwMode="auto">
          <a:xfrm>
            <a:off x="465407" y="755650"/>
            <a:ext cx="9128262" cy="587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191" y="6634727"/>
            <a:ext cx="9593669" cy="4401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Pre-Industrial production</a:t>
            </a:r>
            <a:r>
              <a:rPr kumimoji="0" lang="en-US" sz="2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 of textiles:  The Domestic (or Cottage) System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885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503237" y="301624"/>
            <a:ext cx="9069389" cy="12604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sz="4400"/>
              <a:t>The </a:t>
            </a:r>
            <a:r>
              <a:rPr sz="4400" i="1"/>
              <a:t>Charlotte Dundas</a:t>
            </a:r>
            <a:r>
              <a:rPr sz="4400"/>
              <a:t> (1803)</a:t>
            </a:r>
          </a:p>
        </p:txBody>
      </p:sp>
      <p:pic>
        <p:nvPicPr>
          <p:cNvPr id="42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1837" y="2103437"/>
            <a:ext cx="8504238" cy="4724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503237" y="290512"/>
            <a:ext cx="9070976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Puffing Billy (1813):  an early railway steam engine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46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600200"/>
            <a:ext cx="8001000" cy="5715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503237" y="346075"/>
            <a:ext cx="9070976" cy="11715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sz="4400"/>
              <a:t>“Coalbroakdale by Night” (1801)</a:t>
            </a:r>
            <a:br>
              <a:rPr sz="4400"/>
            </a:br>
            <a:r>
              <a:rPr sz="3200"/>
              <a:t>Philip Jakob Loutherbourg the Younger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50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3225" y="1600200"/>
            <a:ext cx="9426575" cy="5448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503237" y="290512"/>
            <a:ext cx="9070976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“Cottonopolis”:  Manchester, England (1840)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54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6437" y="1600200"/>
            <a:ext cx="8666163" cy="54419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28600" y="290512"/>
            <a:ext cx="9601200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lvl1pPr>
          </a:lstStyle>
          <a:p>
            <a:pPr lvl="0">
              <a:defRPr sz="1800"/>
            </a:pPr>
            <a:r>
              <a:rPr sz="4400"/>
              <a:t>Savery's Steam Powered Water Pump:  The world's first engine (1698) 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18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7400" y="1828800"/>
            <a:ext cx="5486400" cy="56530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503237" y="290512"/>
            <a:ext cx="9070976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Newcomen's steam powered atmospheric engine (1712)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22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3200" y="2057400"/>
            <a:ext cx="5022850" cy="5502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03237" y="346075"/>
            <a:ext cx="9070976" cy="11715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The Spinning Jenny (1764)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26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600200"/>
            <a:ext cx="8229600" cy="59245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503237" y="346075"/>
            <a:ext cx="9070976" cy="11715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James Watt's Steam Engine (1775)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30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1371600"/>
            <a:ext cx="9086850" cy="57594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503237" y="346075"/>
            <a:ext cx="9070976" cy="11715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The Spinning Mule (1779)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03237" y="1858962"/>
            <a:ext cx="9070976" cy="4900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34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1600200"/>
            <a:ext cx="9144000" cy="5029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omeninworldhistory.com/HmillRoo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292" y="1238230"/>
            <a:ext cx="5540703" cy="491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471" y="773193"/>
            <a:ext cx="3932895" cy="6344799"/>
          </a:xfrm>
          <a:prstGeom prst="rect">
            <a:avLst/>
          </a:prstGeom>
          <a:noFill/>
        </p:spPr>
        <p:txBody>
          <a:bodyPr wrap="square" lIns="100721" tIns="50361" rIns="100721" bIns="50361" rtlCol="0">
            <a:spAutoFit/>
          </a:bodyPr>
          <a:lstStyle/>
          <a:p>
            <a:r>
              <a:rPr lang="en-US" sz="2200" dirty="0" smtClean="0"/>
              <a:t>-Before the Industrial Revolution, </a:t>
            </a:r>
            <a:r>
              <a:rPr lang="en-US" sz="2200" dirty="0"/>
              <a:t>all manufacture of products like textiles was done at home and on a small scale</a:t>
            </a:r>
            <a:r>
              <a:rPr lang="en-US" sz="2200" dirty="0" smtClean="0"/>
              <a:t>. This was called the </a:t>
            </a:r>
            <a:r>
              <a:rPr lang="en-US" sz="2200" u="sng" dirty="0" smtClean="0"/>
              <a:t>cottage or domestic system</a:t>
            </a:r>
            <a:r>
              <a:rPr lang="en-US" sz="2200" dirty="0" smtClean="0"/>
              <a:t>.</a:t>
            </a:r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-Business were often family-run, and everyone </a:t>
            </a:r>
            <a:r>
              <a:rPr lang="en-US" sz="2200" dirty="0" smtClean="0"/>
              <a:t>did their part.</a:t>
            </a:r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-Textile production: children cleaned the wool, women spun the fibers into thread and men wove the thread into cloth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-</a:t>
            </a:r>
            <a:r>
              <a:rPr lang="en-US" sz="2200" dirty="0"/>
              <a:t>S</a:t>
            </a:r>
            <a:r>
              <a:rPr lang="en-US" sz="2200" dirty="0" smtClean="0"/>
              <a:t>low and tedious </a:t>
            </a:r>
            <a:r>
              <a:rPr lang="en-US" sz="2200" dirty="0" smtClean="0"/>
              <a:t>work.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-Products were expensive, because production took so long.</a:t>
            </a:r>
            <a:endParaRPr lang="en-US" sz="2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387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nufacturingbusiness.org/wp-content/uploads/2013/05/factory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35" y="2515321"/>
            <a:ext cx="7941210" cy="504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555" y="120167"/>
            <a:ext cx="9153034" cy="2395154"/>
          </a:xfrm>
          <a:prstGeom prst="rect">
            <a:avLst/>
          </a:prstGeom>
          <a:noFill/>
        </p:spPr>
        <p:txBody>
          <a:bodyPr wrap="square" lIns="100721" tIns="50361" rIns="100721" bIns="50361" rtlCol="0">
            <a:spAutoFit/>
          </a:bodyPr>
          <a:lstStyle/>
          <a:p>
            <a:pPr algn="l"/>
            <a:r>
              <a:rPr lang="en-US" sz="2000" dirty="0" smtClean="0"/>
              <a:t>Advanced weaving machines become too large and too expensive to be used by weavers at home.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Factories </a:t>
            </a:r>
            <a:r>
              <a:rPr lang="en-US" sz="2000" dirty="0" smtClean="0"/>
              <a:t>could produce </a:t>
            </a:r>
            <a:r>
              <a:rPr lang="en-US" sz="2000" dirty="0" smtClean="0"/>
              <a:t>goods in less time and at a lower cost with new technology powered by water and steam.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Weavers, spinners and unskilled laborer stop working for themselves in the home and start working in factories for wages.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4065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365125" y="301624"/>
            <a:ext cx="9205913" cy="12604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sz="4400"/>
              <a:t>Industrial-age textile mill </a:t>
            </a:r>
            <a:br>
              <a:rPr sz="4400"/>
            </a:br>
            <a:r>
              <a:rPr sz="2600"/>
              <a:t>(combined spinning and weaving inventions with steam power)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69389" cy="498792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/>
          </a:p>
        </p:txBody>
      </p:sp>
      <p:pic>
        <p:nvPicPr>
          <p:cNvPr id="38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1736725"/>
            <a:ext cx="9274175" cy="5791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238</Words>
  <Application>Microsoft Macintosh PowerPoint</Application>
  <PresentationFormat>Custom</PresentationFormat>
  <Paragraphs>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</vt:lpstr>
      <vt:lpstr>PowerPoint Presentation</vt:lpstr>
      <vt:lpstr>Savery's Steam Powered Water Pump:  The world's first engine (1698) </vt:lpstr>
      <vt:lpstr>Newcomen's steam powered atmospheric engine (1712)</vt:lpstr>
      <vt:lpstr>The Spinning Jenny (1764)</vt:lpstr>
      <vt:lpstr>James Watt's Steam Engine (1775)</vt:lpstr>
      <vt:lpstr>The Spinning Mule (1779)</vt:lpstr>
      <vt:lpstr>PowerPoint Presentation</vt:lpstr>
      <vt:lpstr>PowerPoint Presentation</vt:lpstr>
      <vt:lpstr>Industrial-age textile mill  (combined spinning and weaving inventions with steam power)</vt:lpstr>
      <vt:lpstr>The Charlotte Dundas (1803)</vt:lpstr>
      <vt:lpstr>Puffing Billy (1813):  an early railway steam engine</vt:lpstr>
      <vt:lpstr>“Coalbroakdale by Night” (1801) Philip Jakob Loutherbourg the Younger</vt:lpstr>
      <vt:lpstr>“Cottonopolis”:  Manchester, England (1840)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Savery's Steam Powered Water Pump:  The world's first engine (1698) </dc:title>
  <cp:lastModifiedBy>Dom Lambek</cp:lastModifiedBy>
  <cp:revision>3</cp:revision>
  <dcterms:modified xsi:type="dcterms:W3CDTF">2017-10-25T12:27:21Z</dcterms:modified>
</cp:coreProperties>
</file>